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61" r:id="rId3"/>
    <p:sldId id="262" r:id="rId4"/>
  </p:sldIdLst>
  <p:sldSz cx="6858000" cy="9906000" type="A4"/>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07" userDrawn="1">
          <p15:clr>
            <a:srgbClr val="A4A3A4"/>
          </p15:clr>
        </p15:guide>
        <p15:guide id="2" pos="18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0" autoAdjust="0"/>
    <p:restoredTop sz="94660"/>
  </p:normalViewPr>
  <p:slideViewPr>
    <p:cSldViewPr snapToGrid="0">
      <p:cViewPr>
        <p:scale>
          <a:sx n="70" d="100"/>
          <a:sy n="70" d="100"/>
        </p:scale>
        <p:origin x="1872" y="48"/>
      </p:cViewPr>
      <p:guideLst>
        <p:guide orient="horz" pos="3007"/>
        <p:guide pos="18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5D20EA12-D32A-4F5C-AE69-394F93CDD7E9}" type="datetimeFigureOut">
              <a:rPr kumimoji="1" lang="ja-JP" altLang="en-US" smtClean="0"/>
              <a:t>2026/9/11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E00EE2D-12F9-45A0-8570-3C064A24FB0E}" type="slidenum">
              <a:rPr kumimoji="1" lang="ja-JP" altLang="en-US" smtClean="0"/>
              <a:t>‹#›</a:t>
            </a:fld>
            <a:endParaRPr kumimoji="1" lang="ja-JP" altLang="en-US"/>
          </a:p>
        </p:txBody>
      </p:sp>
    </p:spTree>
    <p:extLst>
      <p:ext uri="{BB962C8B-B14F-4D97-AF65-F5344CB8AC3E}">
        <p14:creationId xmlns:p14="http://schemas.microsoft.com/office/powerpoint/2010/main" val="39555975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D20EA12-D32A-4F5C-AE69-394F93CDD7E9}" type="datetimeFigureOut">
              <a:rPr kumimoji="1" lang="ja-JP" altLang="en-US" smtClean="0"/>
              <a:t>2026/9/11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E00EE2D-12F9-45A0-8570-3C064A24FB0E}" type="slidenum">
              <a:rPr kumimoji="1" lang="ja-JP" altLang="en-US" smtClean="0"/>
              <a:t>‹#›</a:t>
            </a:fld>
            <a:endParaRPr kumimoji="1" lang="ja-JP" altLang="en-US"/>
          </a:p>
        </p:txBody>
      </p:sp>
    </p:spTree>
    <p:extLst>
      <p:ext uri="{BB962C8B-B14F-4D97-AF65-F5344CB8AC3E}">
        <p14:creationId xmlns:p14="http://schemas.microsoft.com/office/powerpoint/2010/main" val="2028970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5D20EA12-D32A-4F5C-AE69-394F93CDD7E9}" type="datetimeFigureOut">
              <a:rPr kumimoji="1" lang="ja-JP" altLang="en-US" smtClean="0"/>
              <a:t>2026/9/11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E00EE2D-12F9-45A0-8570-3C064A24FB0E}" type="slidenum">
              <a:rPr kumimoji="1" lang="ja-JP" altLang="en-US" smtClean="0"/>
              <a:t>‹#›</a:t>
            </a:fld>
            <a:endParaRPr kumimoji="1" lang="ja-JP" altLang="en-US"/>
          </a:p>
        </p:txBody>
      </p:sp>
    </p:spTree>
    <p:extLst>
      <p:ext uri="{BB962C8B-B14F-4D97-AF65-F5344CB8AC3E}">
        <p14:creationId xmlns:p14="http://schemas.microsoft.com/office/powerpoint/2010/main" val="205750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5D20EA12-D32A-4F5C-AE69-394F93CDD7E9}" type="datetimeFigureOut">
              <a:rPr kumimoji="1" lang="ja-JP" altLang="en-US" smtClean="0"/>
              <a:t>2026/9/11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E00EE2D-12F9-45A0-8570-3C064A24FB0E}" type="slidenum">
              <a:rPr kumimoji="1" lang="ja-JP" altLang="en-US" smtClean="0"/>
              <a:t>‹#›</a:t>
            </a:fld>
            <a:endParaRPr kumimoji="1" lang="ja-JP" altLang="en-US"/>
          </a:p>
        </p:txBody>
      </p:sp>
    </p:spTree>
    <p:extLst>
      <p:ext uri="{BB962C8B-B14F-4D97-AF65-F5344CB8AC3E}">
        <p14:creationId xmlns:p14="http://schemas.microsoft.com/office/powerpoint/2010/main" val="31995249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5D20EA12-D32A-4F5C-AE69-394F93CDD7E9}" type="datetimeFigureOut">
              <a:rPr kumimoji="1" lang="ja-JP" altLang="en-US" smtClean="0"/>
              <a:t>2026/9/11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1E00EE2D-12F9-45A0-8570-3C064A24FB0E}" type="slidenum">
              <a:rPr kumimoji="1" lang="ja-JP" altLang="en-US" smtClean="0"/>
              <a:t>‹#›</a:t>
            </a:fld>
            <a:endParaRPr kumimoji="1" lang="ja-JP" altLang="en-US"/>
          </a:p>
        </p:txBody>
      </p:sp>
    </p:spTree>
    <p:extLst>
      <p:ext uri="{BB962C8B-B14F-4D97-AF65-F5344CB8AC3E}">
        <p14:creationId xmlns:p14="http://schemas.microsoft.com/office/powerpoint/2010/main" val="8915326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5D20EA12-D32A-4F5C-AE69-394F93CDD7E9}" type="datetimeFigureOut">
              <a:rPr kumimoji="1" lang="ja-JP" altLang="en-US" smtClean="0"/>
              <a:t>2026/9/11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1E00EE2D-12F9-45A0-8570-3C064A24FB0E}" type="slidenum">
              <a:rPr kumimoji="1" lang="ja-JP" altLang="en-US" smtClean="0"/>
              <a:t>‹#›</a:t>
            </a:fld>
            <a:endParaRPr kumimoji="1" lang="ja-JP" altLang="en-US"/>
          </a:p>
        </p:txBody>
      </p:sp>
    </p:spTree>
    <p:extLst>
      <p:ext uri="{BB962C8B-B14F-4D97-AF65-F5344CB8AC3E}">
        <p14:creationId xmlns:p14="http://schemas.microsoft.com/office/powerpoint/2010/main" val="3366408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20EA12-D32A-4F5C-AE69-394F93CDD7E9}" type="datetimeFigureOut">
              <a:rPr kumimoji="1" lang="ja-JP" altLang="en-US" smtClean="0"/>
              <a:t>2026/9/11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1E00EE2D-12F9-45A0-8570-3C064A24FB0E}" type="slidenum">
              <a:rPr kumimoji="1" lang="ja-JP" altLang="en-US" smtClean="0"/>
              <a:t>‹#›</a:t>
            </a:fld>
            <a:endParaRPr kumimoji="1" lang="ja-JP" altLang="en-US"/>
          </a:p>
        </p:txBody>
      </p:sp>
    </p:spTree>
    <p:extLst>
      <p:ext uri="{BB962C8B-B14F-4D97-AF65-F5344CB8AC3E}">
        <p14:creationId xmlns:p14="http://schemas.microsoft.com/office/powerpoint/2010/main" val="2868268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D20EA12-D32A-4F5C-AE69-394F93CDD7E9}" type="datetimeFigureOut">
              <a:rPr kumimoji="1" lang="ja-JP" altLang="en-US" smtClean="0"/>
              <a:t>2026/9/11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E00EE2D-12F9-45A0-8570-3C064A24FB0E}" type="slidenum">
              <a:rPr kumimoji="1" lang="ja-JP" altLang="en-US" smtClean="0"/>
              <a:t>‹#›</a:t>
            </a:fld>
            <a:endParaRPr kumimoji="1" lang="ja-JP" altLang="en-US"/>
          </a:p>
        </p:txBody>
      </p:sp>
    </p:spTree>
    <p:extLst>
      <p:ext uri="{BB962C8B-B14F-4D97-AF65-F5344CB8AC3E}">
        <p14:creationId xmlns:p14="http://schemas.microsoft.com/office/powerpoint/2010/main" val="1269718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D20EA12-D32A-4F5C-AE69-394F93CDD7E9}" type="datetimeFigureOut">
              <a:rPr kumimoji="1" lang="ja-JP" altLang="en-US" smtClean="0"/>
              <a:t>2026/9/11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E00EE2D-12F9-45A0-8570-3C064A24FB0E}" type="slidenum">
              <a:rPr kumimoji="1" lang="ja-JP" altLang="en-US" smtClean="0"/>
              <a:t>‹#›</a:t>
            </a:fld>
            <a:endParaRPr kumimoji="1" lang="ja-JP" altLang="en-US"/>
          </a:p>
        </p:txBody>
      </p:sp>
    </p:spTree>
    <p:extLst>
      <p:ext uri="{BB962C8B-B14F-4D97-AF65-F5344CB8AC3E}">
        <p14:creationId xmlns:p14="http://schemas.microsoft.com/office/powerpoint/2010/main" val="1622531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D20EA12-D32A-4F5C-AE69-394F93CDD7E9}" type="datetimeFigureOut">
              <a:rPr kumimoji="1" lang="ja-JP" altLang="en-US" smtClean="0"/>
              <a:t>2026/9/11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E00EE2D-12F9-45A0-8570-3C064A24FB0E}" type="slidenum">
              <a:rPr kumimoji="1" lang="ja-JP" altLang="en-US" smtClean="0"/>
              <a:t>‹#›</a:t>
            </a:fld>
            <a:endParaRPr kumimoji="1" lang="ja-JP" altLang="en-US"/>
          </a:p>
        </p:txBody>
      </p:sp>
    </p:spTree>
    <p:extLst>
      <p:ext uri="{BB962C8B-B14F-4D97-AF65-F5344CB8AC3E}">
        <p14:creationId xmlns:p14="http://schemas.microsoft.com/office/powerpoint/2010/main" val="13880881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D20EA12-D32A-4F5C-AE69-394F93CDD7E9}" type="datetimeFigureOut">
              <a:rPr kumimoji="1" lang="ja-JP" altLang="en-US" smtClean="0"/>
              <a:t>2026/9/11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E00EE2D-12F9-45A0-8570-3C064A24FB0E}" type="slidenum">
              <a:rPr kumimoji="1" lang="ja-JP" altLang="en-US" smtClean="0"/>
              <a:t>‹#›</a:t>
            </a:fld>
            <a:endParaRPr kumimoji="1" lang="ja-JP" altLang="en-US"/>
          </a:p>
        </p:txBody>
      </p:sp>
    </p:spTree>
    <p:extLst>
      <p:ext uri="{BB962C8B-B14F-4D97-AF65-F5344CB8AC3E}">
        <p14:creationId xmlns:p14="http://schemas.microsoft.com/office/powerpoint/2010/main" val="990921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5D20EA12-D32A-4F5C-AE69-394F93CDD7E9}" type="datetimeFigureOut">
              <a:rPr kumimoji="1" lang="ja-JP" altLang="en-US" smtClean="0"/>
              <a:t>2026/9/11</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1E00EE2D-12F9-45A0-8570-3C064A24FB0E}" type="slidenum">
              <a:rPr kumimoji="1" lang="ja-JP" altLang="en-US" smtClean="0"/>
              <a:t>‹#›</a:t>
            </a:fld>
            <a:endParaRPr kumimoji="1" lang="ja-JP" altLang="en-US"/>
          </a:p>
        </p:txBody>
      </p:sp>
    </p:spTree>
    <p:extLst>
      <p:ext uri="{BB962C8B-B14F-4D97-AF65-F5344CB8AC3E}">
        <p14:creationId xmlns:p14="http://schemas.microsoft.com/office/powerpoint/2010/main" val="28660333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正方形/長方形 20"/>
          <p:cNvSpPr/>
          <p:nvPr/>
        </p:nvSpPr>
        <p:spPr>
          <a:xfrm>
            <a:off x="62074" y="3850141"/>
            <a:ext cx="6722218" cy="5938124"/>
          </a:xfrm>
          <a:prstGeom prst="rect">
            <a:avLst/>
          </a:prstGeom>
          <a:noFill/>
          <a:ln>
            <a:solidFill>
              <a:srgbClr val="00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154366" y="4210186"/>
            <a:ext cx="6547294" cy="5439951"/>
          </a:xfrm>
          <a:prstGeom prst="rect">
            <a:avLst/>
          </a:prstGeom>
          <a:noFill/>
        </p:spPr>
        <p:txBody>
          <a:bodyPr wrap="square" rtlCol="0">
            <a:spAutoFit/>
          </a:bodyPr>
          <a:lstStyle/>
          <a:p>
            <a:pPr marL="174625" indent="-174625"/>
            <a:r>
              <a:rPr kumimoji="1" lang="en-US" altLang="ja-JP" sz="1600" b="1" dirty="0">
                <a:solidFill>
                  <a:srgbClr val="00B050"/>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600" b="1" dirty="0">
                <a:solidFill>
                  <a:srgbClr val="00B050"/>
                </a:solidFill>
                <a:latin typeface="メイリオ" panose="020B0604030504040204" pitchFamily="50" charset="-128"/>
                <a:ea typeface="メイリオ" panose="020B0604030504040204" pitchFamily="50" charset="-128"/>
                <a:cs typeface="メイリオ" panose="020B0604030504040204" pitchFamily="50" charset="-128"/>
              </a:rPr>
              <a:t>対象者・利用料</a:t>
            </a:r>
            <a:r>
              <a:rPr kumimoji="1" lang="en-US" altLang="ja-JP" sz="1600" b="1" dirty="0">
                <a:solidFill>
                  <a:srgbClr val="00B050"/>
                </a:solidFill>
                <a:latin typeface="メイリオ" panose="020B0604030504040204" pitchFamily="50" charset="-128"/>
                <a:ea typeface="メイリオ" panose="020B0604030504040204" pitchFamily="50" charset="-128"/>
                <a:cs typeface="メイリオ" panose="020B0604030504040204" pitchFamily="50" charset="-128"/>
              </a:rPr>
              <a:t>】</a:t>
            </a:r>
          </a:p>
          <a:p>
            <a:pPr marL="174625" indent="-174625"/>
            <a:endParaRPr kumimoji="1" lang="en-US" altLang="ja-JP" sz="400" dirty="0">
              <a:latin typeface="メイリオ" panose="020B0604030504040204" pitchFamily="50" charset="-128"/>
              <a:ea typeface="メイリオ" panose="020B0604030504040204" pitchFamily="50" charset="-128"/>
              <a:cs typeface="メイリオ" panose="020B0604030504040204" pitchFamily="50" charset="-128"/>
            </a:endParaRPr>
          </a:p>
          <a:p>
            <a:pPr marL="357188" indent="-357188"/>
            <a:r>
              <a:rPr kumimoji="1" lang="ja-JP" altLang="en-US" sz="1600" dirty="0">
                <a:latin typeface="メイリオ" panose="020B0604030504040204" pitchFamily="50" charset="-128"/>
                <a:ea typeface="メイリオ" panose="020B0604030504040204" pitchFamily="50" charset="-128"/>
                <a:cs typeface="メイリオ" panose="020B0604030504040204" pitchFamily="50" charset="-128"/>
              </a:rPr>
              <a:t>　○　</a:t>
            </a:r>
            <a:r>
              <a:rPr kumimoji="1"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幼稚園、保育所、認定こども園等を利用</a:t>
            </a:r>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する</a:t>
            </a:r>
            <a:r>
              <a:rPr kumimoji="1"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３歳から５歳までの全ての児童</a:t>
            </a:r>
            <a:r>
              <a:rPr kumimoji="1" lang="ja-JP" altLang="en-US" sz="1600" dirty="0">
                <a:latin typeface="メイリオ" panose="020B0604030504040204" pitchFamily="50" charset="-128"/>
                <a:ea typeface="メイリオ" panose="020B0604030504040204" pitchFamily="50" charset="-128"/>
                <a:cs typeface="メイリオ" panose="020B0604030504040204" pitchFamily="50" charset="-128"/>
              </a:rPr>
              <a:t>の</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利用料が無償化されます。</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87313" indent="-87313"/>
            <a:endParaRPr lang="en-US" altLang="ja-JP" sz="1200" dirty="0">
              <a:latin typeface="ＭＳ Ｐ明朝" panose="02020600040205080304" pitchFamily="18" charset="-128"/>
              <a:ea typeface="ＭＳ Ｐ明朝" panose="02020600040205080304" pitchFamily="18" charset="-128"/>
              <a:cs typeface="Meiryo UI" panose="020B0604030504040204" pitchFamily="50" charset="-128"/>
            </a:endParaRPr>
          </a:p>
          <a:p>
            <a:pPr marL="171450" indent="-171450">
              <a:buFont typeface="Arial" panose="020B0604020202020204" pitchFamily="34" charset="0"/>
              <a:buChar char="•"/>
            </a:pPr>
            <a:r>
              <a:rPr lang="ja-JP" altLang="en-US" sz="1200" dirty="0">
                <a:latin typeface="ＭＳ Ｐ明朝" panose="02020600040205080304" pitchFamily="18" charset="-128"/>
                <a:ea typeface="ＭＳ Ｐ明朝" panose="02020600040205080304" pitchFamily="18" charset="-128"/>
                <a:cs typeface="Meiryo UI" panose="020B0604030504040204" pitchFamily="50" charset="-128"/>
              </a:rPr>
              <a:t>幼稚園については、月額上限</a:t>
            </a:r>
            <a:r>
              <a:rPr lang="en-US" altLang="ja-JP" sz="1200" dirty="0">
                <a:latin typeface="ＭＳ Ｐ明朝" panose="02020600040205080304" pitchFamily="18" charset="-128"/>
                <a:ea typeface="ＭＳ Ｐ明朝" panose="02020600040205080304" pitchFamily="18" charset="-128"/>
                <a:cs typeface="Meiryo UI" panose="020B0604030504040204" pitchFamily="50" charset="-128"/>
              </a:rPr>
              <a:t>25,700</a:t>
            </a:r>
            <a:r>
              <a:rPr lang="ja-JP" altLang="en-US" sz="1200" dirty="0">
                <a:latin typeface="ＭＳ Ｐ明朝" panose="02020600040205080304" pitchFamily="18" charset="-128"/>
                <a:ea typeface="ＭＳ Ｐ明朝" panose="02020600040205080304" pitchFamily="18" charset="-128"/>
                <a:cs typeface="Meiryo UI" panose="020B0604030504040204" pitchFamily="50" charset="-128"/>
              </a:rPr>
              <a:t>円です。</a:t>
            </a:r>
            <a:endParaRPr lang="en-US" altLang="ja-JP" sz="1200" b="1" dirty="0">
              <a:latin typeface="ＭＳ Ｐ明朝" panose="02020600040205080304" pitchFamily="18" charset="-128"/>
              <a:ea typeface="ＭＳ Ｐ明朝" panose="02020600040205080304" pitchFamily="18" charset="-128"/>
              <a:cs typeface="Meiryo UI" panose="020B0604030504040204" pitchFamily="50" charset="-128"/>
            </a:endParaRPr>
          </a:p>
          <a:p>
            <a:pPr marL="171450" indent="-171450">
              <a:buFont typeface="Arial" panose="020B0604020202020204" pitchFamily="34" charset="0"/>
              <a:buChar char="•"/>
            </a:pPr>
            <a:r>
              <a:rPr lang="ja-JP" altLang="en-US" sz="1200" dirty="0">
                <a:latin typeface="ＭＳ Ｐ明朝" panose="02020600040205080304" pitchFamily="18" charset="-128"/>
                <a:ea typeface="ＭＳ Ｐ明朝" panose="02020600040205080304" pitchFamily="18" charset="-128"/>
                <a:cs typeface="Meiryo UI" panose="020B0604030504040204" pitchFamily="50" charset="-128"/>
              </a:rPr>
              <a:t>無償化の期間は、満３歳になった後の４月１日から小学校入学前までの３年間です。</a:t>
            </a:r>
            <a:endParaRPr lang="en-US" altLang="ja-JP" sz="1200" dirty="0">
              <a:latin typeface="ＭＳ Ｐ明朝" panose="02020600040205080304" pitchFamily="18" charset="-128"/>
              <a:ea typeface="ＭＳ Ｐ明朝" panose="02020600040205080304" pitchFamily="18" charset="-128"/>
              <a:cs typeface="Meiryo UI" panose="020B0604030504040204" pitchFamily="50" charset="-128"/>
            </a:endParaRPr>
          </a:p>
          <a:p>
            <a:pPr marL="87313" indent="-87313"/>
            <a:r>
              <a:rPr lang="ja-JP" altLang="en-US" sz="1050" dirty="0">
                <a:latin typeface="ＭＳ Ｐ明朝" panose="02020600040205080304" pitchFamily="18" charset="-128"/>
                <a:ea typeface="ＭＳ Ｐ明朝" panose="02020600040205080304" pitchFamily="18" charset="-128"/>
                <a:cs typeface="Meiryo UI" panose="020B0604030504040204" pitchFamily="50" charset="-128"/>
              </a:rPr>
              <a:t>　　（注）　幼稚園については、入園できる時期に合わせて、満３歳から無償化します。</a:t>
            </a:r>
            <a:endParaRPr lang="en-US" altLang="ja-JP" sz="1050" dirty="0">
              <a:latin typeface="ＭＳ Ｐ明朝" panose="02020600040205080304" pitchFamily="18" charset="-128"/>
              <a:ea typeface="ＭＳ Ｐ明朝" panose="02020600040205080304" pitchFamily="18" charset="-128"/>
              <a:cs typeface="Meiryo UI" panose="020B0604030504040204" pitchFamily="50" charset="-128"/>
            </a:endParaRPr>
          </a:p>
          <a:p>
            <a:pPr marL="171450" indent="-171450">
              <a:buFont typeface="Arial" panose="020B0604020202020204" pitchFamily="34" charset="0"/>
              <a:buChar char="•"/>
            </a:pPr>
            <a:r>
              <a:rPr lang="ja-JP" altLang="en-US" sz="1200" dirty="0">
                <a:latin typeface="ＭＳ Ｐ明朝" panose="02020600040205080304" pitchFamily="18" charset="-128"/>
                <a:ea typeface="ＭＳ Ｐ明朝" panose="02020600040205080304" pitchFamily="18" charset="-128"/>
                <a:cs typeface="Meiryo UI" panose="020B0604030504040204" pitchFamily="50" charset="-128"/>
              </a:rPr>
              <a:t>通園送迎費、食材料費、行事費などは、これまでどおり保護者の負担になります。ただし、</a:t>
            </a:r>
            <a:r>
              <a:rPr lang="zh-CN" altLang="en-US" sz="1200" dirty="0">
                <a:latin typeface="ＭＳ Ｐ明朝" panose="02020600040205080304" pitchFamily="18" charset="-128"/>
                <a:ea typeface="ＭＳ Ｐ明朝" panose="02020600040205080304" pitchFamily="18" charset="-128"/>
                <a:cs typeface="Meiryo UI" panose="020B0604030504040204" pitchFamily="50" charset="-128"/>
              </a:rPr>
              <a:t>年収</a:t>
            </a:r>
            <a:r>
              <a:rPr lang="en-US" altLang="zh-CN" sz="1200" dirty="0">
                <a:latin typeface="ＭＳ Ｐ明朝" panose="02020600040205080304" pitchFamily="18" charset="-128"/>
                <a:ea typeface="ＭＳ Ｐ明朝" panose="02020600040205080304" pitchFamily="18" charset="-128"/>
                <a:cs typeface="Meiryo UI" panose="020B0604030504040204" pitchFamily="50" charset="-128"/>
              </a:rPr>
              <a:t>360</a:t>
            </a:r>
            <a:r>
              <a:rPr lang="zh-CN" altLang="en-US" sz="1200" dirty="0">
                <a:latin typeface="ＭＳ Ｐ明朝" panose="02020600040205080304" pitchFamily="18" charset="-128"/>
                <a:ea typeface="ＭＳ Ｐ明朝" panose="02020600040205080304" pitchFamily="18" charset="-128"/>
                <a:cs typeface="Meiryo UI" panose="020B0604030504040204" pitchFamily="50" charset="-128"/>
              </a:rPr>
              <a:t>万円未満相当世帯</a:t>
            </a:r>
            <a:r>
              <a:rPr lang="ja-JP" altLang="en-US" sz="1200" dirty="0">
                <a:latin typeface="ＭＳ Ｐ明朝" panose="02020600040205080304" pitchFamily="18" charset="-128"/>
                <a:ea typeface="ＭＳ Ｐ明朝" panose="02020600040205080304" pitchFamily="18" charset="-128"/>
                <a:cs typeface="Meiryo UI" panose="020B0604030504040204" pitchFamily="50" charset="-128"/>
              </a:rPr>
              <a:t>の児童と全ての世帯の第３子以降の児童については、副食（おかず・おやつ等）の費用が免除されます。</a:t>
            </a:r>
            <a:endParaRPr lang="en-US" altLang="ja-JP" sz="1200" dirty="0">
              <a:latin typeface="ＭＳ Ｐ明朝" panose="02020600040205080304" pitchFamily="18" charset="-128"/>
              <a:ea typeface="ＭＳ Ｐ明朝" panose="02020600040205080304" pitchFamily="18" charset="-128"/>
              <a:cs typeface="Meiryo UI" panose="020B0604030504040204" pitchFamily="50" charset="-128"/>
            </a:endParaRPr>
          </a:p>
          <a:p>
            <a:pPr marL="185738" indent="-185738">
              <a:buFont typeface="Arial" panose="020B0604020202020204" pitchFamily="34" charset="0"/>
              <a:buChar char="•"/>
            </a:pPr>
            <a:r>
              <a:rPr lang="ja-JP" altLang="en-US" sz="1200" dirty="0">
                <a:latin typeface="ＭＳ Ｐ明朝" panose="02020600040205080304" pitchFamily="18" charset="-128"/>
                <a:ea typeface="ＭＳ Ｐ明朝" panose="02020600040205080304" pitchFamily="18" charset="-128"/>
                <a:cs typeface="Meiryo UI" panose="020B0604030504040204" pitchFamily="50" charset="-128"/>
              </a:rPr>
              <a:t>子ども・子育て支援新制度の対象とならない幼稚園については、無償化となるための認定や償還払い等の手続きが必要な場合がありますので、ご利用の施設または、七ヶ浜町子ども未来課にご確認ください。</a:t>
            </a:r>
            <a:endParaRPr lang="en-US" altLang="ja-JP" sz="1200" dirty="0">
              <a:latin typeface="ＭＳ Ｐ明朝" panose="02020600040205080304" pitchFamily="18" charset="-128"/>
              <a:ea typeface="ＭＳ Ｐ明朝" panose="02020600040205080304" pitchFamily="18" charset="-128"/>
              <a:cs typeface="Meiryo UI" panose="020B0604030504040204" pitchFamily="50" charset="-128"/>
            </a:endParaRPr>
          </a:p>
          <a:p>
            <a:pPr marL="185738" indent="-185738">
              <a:buFont typeface="Arial" panose="020B0604020202020204" pitchFamily="34" charset="0"/>
              <a:buChar char="•"/>
            </a:pPr>
            <a:endParaRPr lang="ja-JP" altLang="en-US" sz="1200" dirty="0">
              <a:latin typeface="ＭＳ Ｐ明朝" panose="02020600040205080304" pitchFamily="18" charset="-128"/>
              <a:ea typeface="ＭＳ Ｐ明朝" panose="02020600040205080304" pitchFamily="18" charset="-128"/>
              <a:cs typeface="Meiryo UI" panose="020B0604030504040204" pitchFamily="50" charset="-128"/>
            </a:endParaRPr>
          </a:p>
          <a:p>
            <a:pPr marL="442913" indent="-442913"/>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　</a:t>
            </a:r>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０歳から２歳までの児童については、住民税非課税世帯を対象</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として利用料が無償化されます。</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4625" indent="-174625"/>
            <a:endParaRPr lang="en-US" altLang="ja-JP" sz="1200" dirty="0">
              <a:latin typeface="ＭＳ Ｐ明朝" panose="02020600040205080304" pitchFamily="18" charset="-128"/>
              <a:ea typeface="ＭＳ Ｐ明朝" panose="02020600040205080304" pitchFamily="18" charset="-128"/>
              <a:cs typeface="メイリオ" panose="020B0604030504040204" pitchFamily="50" charset="-128"/>
            </a:endParaRPr>
          </a:p>
          <a:p>
            <a:pPr marL="174625" indent="-174625">
              <a:buFont typeface="Arial" panose="020B0604020202020204" pitchFamily="34" charset="0"/>
              <a:buChar char="•"/>
            </a:pPr>
            <a:r>
              <a:rPr lang="ja-JP" altLang="en-US" sz="1200" dirty="0">
                <a:latin typeface="ＭＳ Ｐ明朝" panose="02020600040205080304" pitchFamily="18" charset="-128"/>
                <a:ea typeface="ＭＳ Ｐ明朝" panose="02020600040205080304" pitchFamily="18" charset="-128"/>
                <a:cs typeface="メイリオ" panose="020B0604030504040204" pitchFamily="50" charset="-128"/>
              </a:rPr>
              <a:t>さらに、児童が２人以上の世帯の負担軽減の観点から、現行制度を継続し、保育所等を利用する最年長の児童を第１子とカウントして、０歳から２歳までの第２子は半額、第３子以降は無償となります。</a:t>
            </a:r>
            <a:endParaRPr lang="en-US" altLang="ja-JP" sz="1200" dirty="0">
              <a:latin typeface="ＭＳ Ｐ明朝" panose="02020600040205080304" pitchFamily="18" charset="-128"/>
              <a:ea typeface="ＭＳ Ｐ明朝" panose="02020600040205080304" pitchFamily="18" charset="-128"/>
              <a:cs typeface="メイリオ" panose="020B0604030504040204" pitchFamily="50" charset="-128"/>
            </a:endParaRPr>
          </a:p>
          <a:p>
            <a:pPr marL="174625" indent="-174625"/>
            <a:r>
              <a:rPr lang="ja-JP" altLang="en-US" sz="1050" dirty="0">
                <a:latin typeface="ＭＳ Ｐ明朝" panose="02020600040205080304" pitchFamily="18" charset="-128"/>
                <a:ea typeface="ＭＳ Ｐ明朝" panose="02020600040205080304" pitchFamily="18" charset="-128"/>
                <a:cs typeface="メイリオ" panose="020B0604030504040204" pitchFamily="50" charset="-128"/>
              </a:rPr>
              <a:t>　　（注）年収</a:t>
            </a:r>
            <a:r>
              <a:rPr lang="en-US" altLang="ja-JP" sz="1050" dirty="0">
                <a:latin typeface="ＭＳ Ｐ明朝" panose="02020600040205080304" pitchFamily="18" charset="-128"/>
                <a:ea typeface="ＭＳ Ｐ明朝" panose="02020600040205080304" pitchFamily="18" charset="-128"/>
                <a:cs typeface="メイリオ" panose="020B0604030504040204" pitchFamily="50" charset="-128"/>
              </a:rPr>
              <a:t>360</a:t>
            </a:r>
            <a:r>
              <a:rPr lang="ja-JP" altLang="en-US" sz="1050" dirty="0">
                <a:latin typeface="ＭＳ Ｐ明朝" panose="02020600040205080304" pitchFamily="18" charset="-128"/>
                <a:ea typeface="ＭＳ Ｐ明朝" panose="02020600040205080304" pitchFamily="18" charset="-128"/>
                <a:cs typeface="メイリオ" panose="020B0604030504040204" pitchFamily="50" charset="-128"/>
              </a:rPr>
              <a:t>万円未満相当世帯については、第１子の年齢は問いません。</a:t>
            </a:r>
            <a:endParaRPr lang="en-US" altLang="ja-JP" sz="1050" dirty="0">
              <a:latin typeface="ＭＳ Ｐ明朝" panose="02020600040205080304" pitchFamily="18" charset="-128"/>
              <a:ea typeface="ＭＳ Ｐ明朝" panose="02020600040205080304" pitchFamily="18" charset="-128"/>
              <a:cs typeface="メイリオ" panose="020B0604030504040204" pitchFamily="50" charset="-128"/>
            </a:endParaRPr>
          </a:p>
          <a:p>
            <a:pPr marL="174625" indent="-174625"/>
            <a:endParaRPr lang="ja-JP" altLang="en-US" sz="1200" dirty="0">
              <a:latin typeface="ＭＳ Ｐ明朝" panose="02020600040205080304" pitchFamily="18" charset="-128"/>
              <a:ea typeface="ＭＳ Ｐ明朝" panose="02020600040205080304" pitchFamily="18" charset="-128"/>
              <a:cs typeface="メイリオ" panose="020B0604030504040204" pitchFamily="50" charset="-128"/>
            </a:endParaRPr>
          </a:p>
          <a:p>
            <a:pPr marL="174625" indent="-174625"/>
            <a:r>
              <a:rPr lang="en-US" altLang="ja-JP" sz="1600" b="1" dirty="0">
                <a:solidFill>
                  <a:srgbClr val="00B050"/>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600" b="1" dirty="0">
                <a:solidFill>
                  <a:srgbClr val="00B050"/>
                </a:solidFill>
                <a:latin typeface="メイリオ" panose="020B0604030504040204" pitchFamily="50" charset="-128"/>
                <a:ea typeface="メイリオ" panose="020B0604030504040204" pitchFamily="50" charset="-128"/>
                <a:cs typeface="メイリオ" panose="020B0604030504040204" pitchFamily="50" charset="-128"/>
              </a:rPr>
              <a:t>対象となる施設・事業</a:t>
            </a:r>
            <a:r>
              <a:rPr lang="en-US" altLang="ja-JP" sz="1600" b="1" dirty="0">
                <a:solidFill>
                  <a:srgbClr val="00B050"/>
                </a:solidFill>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4625" indent="-174625"/>
            <a:endParaRPr lang="en-US" altLang="ja-JP" sz="400" dirty="0">
              <a:latin typeface="メイリオ" panose="020B0604030504040204" pitchFamily="50" charset="-128"/>
              <a:ea typeface="メイリオ" panose="020B0604030504040204" pitchFamily="50" charset="-128"/>
              <a:cs typeface="メイリオ" panose="020B0604030504040204" pitchFamily="50" charset="-128"/>
            </a:endParaRPr>
          </a:p>
          <a:p>
            <a:pPr marL="174625" indent="-174625"/>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　幼稚園、保育所、認定こども園に加え、</a:t>
            </a:r>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地域型保育、企業主導</a:t>
            </a:r>
            <a:endParaRPr lang="en-US" altLang="ja-JP" sz="1600" b="1" dirty="0">
              <a:latin typeface="メイリオ" panose="020B0604030504040204" pitchFamily="50" charset="-128"/>
              <a:ea typeface="メイリオ" panose="020B0604030504040204" pitchFamily="50" charset="-128"/>
              <a:cs typeface="メイリオ" panose="020B0604030504040204" pitchFamily="50" charset="-128"/>
            </a:endParaRPr>
          </a:p>
          <a:p>
            <a:pPr marL="174625" indent="-174625"/>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　　型保育事業</a:t>
            </a: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（標準的な利用料）</a:t>
            </a:r>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も同様に無償化の対象</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とされます。</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4625" indent="-174625"/>
            <a:r>
              <a:rPr lang="ja-JP" altLang="en-US" sz="1050" dirty="0">
                <a:latin typeface="ＭＳ Ｐ明朝" panose="02020600040205080304" pitchFamily="18" charset="-128"/>
                <a:ea typeface="ＭＳ Ｐ明朝" panose="02020600040205080304" pitchFamily="18" charset="-128"/>
                <a:cs typeface="メイリオ" panose="020B0604030504040204" pitchFamily="50" charset="-128"/>
              </a:rPr>
              <a:t>　　（注）地域型保育とは、</a:t>
            </a:r>
            <a:r>
              <a:rPr lang="zh-TW" altLang="en-US" sz="1050" dirty="0">
                <a:latin typeface="ＭＳ Ｐ明朝" panose="02020600040205080304" pitchFamily="18" charset="-128"/>
                <a:ea typeface="ＭＳ Ｐ明朝" panose="02020600040205080304" pitchFamily="18" charset="-128"/>
                <a:cs typeface="メイリオ" panose="020B0604030504040204" pitchFamily="50" charset="-128"/>
              </a:rPr>
              <a:t>小規模保育、家庭的保育、居宅訪問型保育、事業所内保育</a:t>
            </a:r>
            <a:r>
              <a:rPr lang="ja-JP" altLang="en-US" sz="1050" dirty="0">
                <a:latin typeface="ＭＳ Ｐ明朝" panose="02020600040205080304" pitchFamily="18" charset="-128"/>
                <a:ea typeface="ＭＳ Ｐ明朝" panose="02020600040205080304" pitchFamily="18" charset="-128"/>
                <a:cs typeface="メイリオ" panose="020B0604030504040204" pitchFamily="50" charset="-128"/>
              </a:rPr>
              <a:t>を指します。</a:t>
            </a:r>
            <a:endParaRPr lang="en-US" altLang="ja-JP" sz="1050" dirty="0">
              <a:latin typeface="ＭＳ Ｐ明朝" panose="02020600040205080304" pitchFamily="18" charset="-128"/>
              <a:ea typeface="ＭＳ Ｐ明朝" panose="02020600040205080304" pitchFamily="18" charset="-128"/>
              <a:cs typeface="メイリオ" panose="020B0604030504040204" pitchFamily="50" charset="-128"/>
            </a:endParaRPr>
          </a:p>
        </p:txBody>
      </p:sp>
      <p:sp>
        <p:nvSpPr>
          <p:cNvPr id="6" name="正方形/長方形 5"/>
          <p:cNvSpPr/>
          <p:nvPr/>
        </p:nvSpPr>
        <p:spPr>
          <a:xfrm>
            <a:off x="-1" y="6581"/>
            <a:ext cx="6858000" cy="1719142"/>
          </a:xfrm>
          <a:prstGeom prst="rect">
            <a:avLst/>
          </a:prstGeom>
          <a:solidFill>
            <a:srgbClr val="00CC66"/>
          </a:solidFill>
          <a:ln>
            <a:solidFill>
              <a:srgbClr val="00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2550" indent="-82550" algn="ctr">
              <a:spcAft>
                <a:spcPts val="600"/>
              </a:spcAft>
            </a:pPr>
            <a:endParaRPr lang="ja-JP" altLang="en-US" sz="2400" strike="sngStrike" dirty="0">
              <a:solidFill>
                <a:schemeClr val="bg1"/>
              </a:solidFill>
              <a:latin typeface="メイリオ" panose="020B0604030504040204" pitchFamily="50" charset="-128"/>
              <a:ea typeface="メイリオ" panose="020B0604030504040204" pitchFamily="50" charset="-128"/>
            </a:endParaRPr>
          </a:p>
        </p:txBody>
      </p:sp>
      <p:sp>
        <p:nvSpPr>
          <p:cNvPr id="9" name="ブローチ 8"/>
          <p:cNvSpPr/>
          <p:nvPr/>
        </p:nvSpPr>
        <p:spPr>
          <a:xfrm>
            <a:off x="216000" y="244625"/>
            <a:ext cx="6408000" cy="1368000"/>
          </a:xfrm>
          <a:prstGeom prst="plaque">
            <a:avLst>
              <a:gd name="adj" fmla="val 8499"/>
            </a:avLst>
          </a:prstGeom>
          <a:noFill/>
          <a:ln w="38100" cmpd="dbl">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 name="正方形/長方形 9"/>
          <p:cNvSpPr/>
          <p:nvPr/>
        </p:nvSpPr>
        <p:spPr>
          <a:xfrm>
            <a:off x="154366" y="304800"/>
            <a:ext cx="6547294" cy="14477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2550" indent="-82550" algn="ctr">
              <a:spcAft>
                <a:spcPts val="800"/>
              </a:spcAft>
            </a:pPr>
            <a:r>
              <a:rPr lang="ja-JP" altLang="en-US" b="1" dirty="0">
                <a:solidFill>
                  <a:schemeClr val="bg1"/>
                </a:solidFill>
                <a:latin typeface="メイリオ" panose="020B0604030504040204" pitchFamily="50" charset="-128"/>
                <a:ea typeface="メイリオ" panose="020B0604030504040204" pitchFamily="50" charset="-128"/>
              </a:rPr>
              <a:t>３歳から５歳までの幼稚園、保育所、認定こども園などを　利用する児童の</a:t>
            </a:r>
            <a:r>
              <a:rPr lang="ja-JP" altLang="en-US" sz="1700" b="1" dirty="0">
                <a:solidFill>
                  <a:schemeClr val="bg1"/>
                </a:solidFill>
                <a:latin typeface="メイリオ" panose="020B0604030504040204" pitchFamily="50" charset="-128"/>
                <a:ea typeface="メイリオ" panose="020B0604030504040204" pitchFamily="50" charset="-128"/>
              </a:rPr>
              <a:t>利用料が</a:t>
            </a:r>
            <a:r>
              <a:rPr lang="ja-JP" altLang="en-US" sz="3000" b="1" dirty="0">
                <a:solidFill>
                  <a:srgbClr val="FFFF00"/>
                </a:solidFill>
                <a:latin typeface="メイリオ" panose="020B0604030504040204" pitchFamily="50" charset="-128"/>
                <a:ea typeface="メイリオ" panose="020B0604030504040204" pitchFamily="50" charset="-128"/>
              </a:rPr>
              <a:t>無償化</a:t>
            </a:r>
            <a:r>
              <a:rPr lang="ja-JP" altLang="en-US" sz="1700" b="1" dirty="0">
                <a:solidFill>
                  <a:schemeClr val="bg1"/>
                </a:solidFill>
                <a:latin typeface="メイリオ" panose="020B0604030504040204" pitchFamily="50" charset="-128"/>
                <a:ea typeface="メイリオ" panose="020B0604030504040204" pitchFamily="50" charset="-128"/>
              </a:rPr>
              <a:t>されます。</a:t>
            </a:r>
            <a:endParaRPr lang="en-US" altLang="ja-JP" sz="1700" b="1" dirty="0">
              <a:solidFill>
                <a:schemeClr val="bg1"/>
              </a:solidFill>
              <a:latin typeface="メイリオ" panose="020B0604030504040204" pitchFamily="50" charset="-128"/>
              <a:ea typeface="メイリオ" panose="020B0604030504040204" pitchFamily="50" charset="-128"/>
            </a:endParaRPr>
          </a:p>
          <a:p>
            <a:pPr marL="82550" indent="-82550">
              <a:spcAft>
                <a:spcPts val="800"/>
              </a:spcAft>
            </a:pPr>
            <a:r>
              <a:rPr lang="ja-JP" altLang="en-US" sz="1200" dirty="0">
                <a:solidFill>
                  <a:schemeClr val="bg1"/>
                </a:solidFill>
                <a:latin typeface="HGPｺﾞｼｯｸM" panose="020B0600000000000000" pitchFamily="50" charset="-128"/>
                <a:ea typeface="HGPｺﾞｼｯｸM" panose="020B0600000000000000" pitchFamily="50" charset="-128"/>
              </a:rPr>
              <a:t>　　</a:t>
            </a:r>
            <a:endParaRPr lang="ja-JP" altLang="en-US" sz="1600" strike="sngStrike" dirty="0">
              <a:solidFill>
                <a:schemeClr val="bg1"/>
              </a:solidFill>
              <a:latin typeface="HGPｺﾞｼｯｸM" panose="020B0600000000000000" pitchFamily="50" charset="-128"/>
              <a:ea typeface="HGPｺﾞｼｯｸM" panose="020B0600000000000000" pitchFamily="50" charset="-128"/>
            </a:endParaRPr>
          </a:p>
        </p:txBody>
      </p:sp>
      <p:sp>
        <p:nvSpPr>
          <p:cNvPr id="12" name="正方形/長方形 11"/>
          <p:cNvSpPr/>
          <p:nvPr/>
        </p:nvSpPr>
        <p:spPr>
          <a:xfrm>
            <a:off x="1712530" y="1274495"/>
            <a:ext cx="5067300" cy="276999"/>
          </a:xfrm>
          <a:prstGeom prst="rect">
            <a:avLst/>
          </a:prstGeom>
        </p:spPr>
        <p:txBody>
          <a:bodyPr wrap="square">
            <a:spAutoFit/>
          </a:bodyPr>
          <a:lstStyle/>
          <a:p>
            <a:pPr marL="82550" indent="-82550">
              <a:spcAft>
                <a:spcPts val="800"/>
              </a:spcAft>
            </a:pPr>
            <a:r>
              <a:rPr lang="en-US" altLang="ja-JP" sz="1200" dirty="0">
                <a:solidFill>
                  <a:schemeClr val="bg1"/>
                </a:solidFill>
                <a:latin typeface="HGPｺﾞｼｯｸM" panose="020B0600000000000000" pitchFamily="50" charset="-128"/>
                <a:ea typeface="HGPｺﾞｼｯｸM" panose="020B0600000000000000" pitchFamily="50" charset="-128"/>
              </a:rPr>
              <a:t>※</a:t>
            </a:r>
            <a:r>
              <a:rPr lang="ja-JP" altLang="en-US" sz="1200" dirty="0">
                <a:solidFill>
                  <a:schemeClr val="bg1"/>
                </a:solidFill>
                <a:latin typeface="HGPｺﾞｼｯｸM" panose="020B0600000000000000" pitchFamily="50" charset="-128"/>
                <a:ea typeface="HGPｺﾞｼｯｸM" panose="020B0600000000000000" pitchFamily="50" charset="-128"/>
              </a:rPr>
              <a:t>　</a:t>
            </a:r>
            <a:r>
              <a:rPr lang="ja-JP" altLang="en-US" sz="1200" b="1" dirty="0">
                <a:solidFill>
                  <a:schemeClr val="bg1"/>
                </a:solidFill>
                <a:latin typeface="HGPｺﾞｼｯｸM" panose="020B0600000000000000" pitchFamily="50" charset="-128"/>
                <a:ea typeface="HGPｺﾞｼｯｸM" panose="020B0600000000000000" pitchFamily="50" charset="-128"/>
              </a:rPr>
              <a:t>０歳から２歳までの住民税非課税世帯の児童も対象</a:t>
            </a:r>
            <a:r>
              <a:rPr lang="ja-JP" altLang="en-US" sz="1200" dirty="0">
                <a:solidFill>
                  <a:schemeClr val="bg1"/>
                </a:solidFill>
                <a:latin typeface="HGPｺﾞｼｯｸM" panose="020B0600000000000000" pitchFamily="50" charset="-128"/>
                <a:ea typeface="HGPｺﾞｼｯｸM" panose="020B0600000000000000" pitchFamily="50" charset="-128"/>
              </a:rPr>
              <a:t>になります。</a:t>
            </a:r>
            <a:endParaRPr lang="ja-JP" altLang="en-US" sz="1600" strike="sngStrike" dirty="0">
              <a:solidFill>
                <a:schemeClr val="bg1"/>
              </a:solidFill>
              <a:latin typeface="HGPｺﾞｼｯｸM" panose="020B0600000000000000" pitchFamily="50" charset="-128"/>
              <a:ea typeface="HGPｺﾞｼｯｸM" panose="020B0600000000000000" pitchFamily="50" charset="-128"/>
            </a:endParaRPr>
          </a:p>
        </p:txBody>
      </p:sp>
      <p:sp>
        <p:nvSpPr>
          <p:cNvPr id="18" name="角丸四角形 17"/>
          <p:cNvSpPr/>
          <p:nvPr/>
        </p:nvSpPr>
        <p:spPr>
          <a:xfrm>
            <a:off x="166329" y="3651629"/>
            <a:ext cx="6071723" cy="396000"/>
          </a:xfrm>
          <a:prstGeom prst="roundRect">
            <a:avLst>
              <a:gd name="adj" fmla="val 50000"/>
            </a:avLst>
          </a:prstGeom>
          <a:solidFill>
            <a:srgbClr val="00CC66"/>
          </a:solidFill>
          <a:ln w="76200" cmpd="thinThick">
            <a:solidFill>
              <a:srgbClr val="00CC66"/>
            </a:solid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endParaRPr lang="ja-JP" altLang="en-US" sz="1600" b="1" dirty="0">
              <a:latin typeface="HG丸ｺﾞｼｯｸM-PRO" panose="020F0600000000000000" pitchFamily="50" charset="-128"/>
              <a:ea typeface="HG丸ｺﾞｼｯｸM-PRO" panose="020F0600000000000000" pitchFamily="50" charset="-128"/>
            </a:endParaRPr>
          </a:p>
        </p:txBody>
      </p:sp>
      <p:sp>
        <p:nvSpPr>
          <p:cNvPr id="19" name="正方形/長方形 18"/>
          <p:cNvSpPr/>
          <p:nvPr/>
        </p:nvSpPr>
        <p:spPr>
          <a:xfrm>
            <a:off x="-213457" y="3701196"/>
            <a:ext cx="6702831" cy="369332"/>
          </a:xfrm>
          <a:prstGeom prst="rect">
            <a:avLst/>
          </a:prstGeom>
        </p:spPr>
        <p:txBody>
          <a:bodyPr wrap="square">
            <a:spAutoFit/>
          </a:bodyPr>
          <a:lstStyle/>
          <a:p>
            <a:pPr algn="ctr"/>
            <a:r>
              <a:rPr lang="ja-JP" altLang="en-US"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幼稚園、保育所、認定こども園等を利用する児童</a:t>
            </a:r>
            <a:endParaRPr lang="en-US" altLang="ja-JP" sz="9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正方形/長方形 13"/>
          <p:cNvSpPr/>
          <p:nvPr/>
        </p:nvSpPr>
        <p:spPr>
          <a:xfrm>
            <a:off x="57612" y="1845845"/>
            <a:ext cx="6722218" cy="1681122"/>
          </a:xfrm>
          <a:prstGeom prst="rect">
            <a:avLst/>
          </a:prstGeom>
          <a:noFill/>
          <a:ln>
            <a:solidFill>
              <a:srgbClr val="00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p:cNvSpPr txBox="1"/>
          <p:nvPr/>
        </p:nvSpPr>
        <p:spPr>
          <a:xfrm>
            <a:off x="102076" y="1895720"/>
            <a:ext cx="6626210" cy="1600438"/>
          </a:xfrm>
          <a:prstGeom prst="rect">
            <a:avLst/>
          </a:prstGeom>
          <a:noFill/>
        </p:spPr>
        <p:txBody>
          <a:bodyPr wrap="square" rtlCol="0">
            <a:spAutoFit/>
          </a:bodyPr>
          <a:lstStyle/>
          <a:p>
            <a:pPr marL="180975" indent="-180975"/>
            <a:r>
              <a:rPr lang="en-US" altLang="ja-JP" sz="1600" b="1" dirty="0">
                <a:solidFill>
                  <a:srgbClr val="00CC66"/>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600" b="1" dirty="0">
                <a:solidFill>
                  <a:srgbClr val="00CC66"/>
                </a:solidFill>
                <a:latin typeface="メイリオ" panose="020B0604030504040204" pitchFamily="50" charset="-128"/>
                <a:ea typeface="メイリオ" panose="020B0604030504040204" pitchFamily="50" charset="-128"/>
                <a:cs typeface="メイリオ" panose="020B0604030504040204" pitchFamily="50" charset="-128"/>
              </a:rPr>
              <a:t>認定申請について</a:t>
            </a:r>
            <a:r>
              <a:rPr lang="en-US" altLang="ja-JP" sz="1600" b="1" dirty="0">
                <a:solidFill>
                  <a:srgbClr val="00CC66"/>
                </a:solidFill>
                <a:latin typeface="メイリオ" panose="020B0604030504040204" pitchFamily="50" charset="-128"/>
                <a:ea typeface="メイリオ" panose="020B0604030504040204" pitchFamily="50" charset="-128"/>
                <a:cs typeface="メイリオ" panose="020B0604030504040204" pitchFamily="50" charset="-128"/>
              </a:rPr>
              <a:t>】</a:t>
            </a:r>
          </a:p>
          <a:p>
            <a:pPr marL="180975" indent="-180975"/>
            <a:endParaRPr lang="en-US" altLang="ja-JP" sz="1200" dirty="0">
              <a:solidFill>
                <a:srgbClr val="00CC66"/>
              </a:solidFill>
              <a:latin typeface="ＭＳ Ｐ明朝" panose="02020600040205080304" pitchFamily="18" charset="-128"/>
              <a:ea typeface="ＭＳ Ｐ明朝" panose="02020600040205080304" pitchFamily="18" charset="-128"/>
              <a:cs typeface="メイリオ" panose="020B0604030504040204" pitchFamily="50" charset="-128"/>
            </a:endParaRPr>
          </a:p>
          <a:p>
            <a:pPr marL="285750" indent="-285750">
              <a:buFont typeface="Wingdings" panose="05000000000000000000" pitchFamily="2" charset="2"/>
              <a:buChar char="n"/>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幼児教育の無償化により開始する「施設等利用給付」を受けるには、給付の認定申請を行い、町より認定を受ける必要があります。</a:t>
            </a:r>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認定日は申請日より前に遡及できません。</a:t>
            </a:r>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a:t>
            </a:r>
          </a:p>
          <a:p>
            <a:pPr marL="357188" indent="-357188">
              <a:buFont typeface="Wingdings" panose="05000000000000000000" pitchFamily="2" charset="2"/>
              <a:buChar char="n"/>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申請・認定に係る事務は基本的に幼稚園を経由して行います。</a:t>
            </a:r>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一部給付を除く</a:t>
            </a:r>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a:t>
            </a:r>
            <a:endParaRPr lang="ja-JP" altLang="en-US" sz="14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テキスト ボックス 2">
            <a:extLst>
              <a:ext uri="{FF2B5EF4-FFF2-40B4-BE49-F238E27FC236}">
                <a16:creationId xmlns:a16="http://schemas.microsoft.com/office/drawing/2014/main" id="{D3F6E860-52EA-FAC6-DC23-1E472F794BA3}"/>
              </a:ext>
            </a:extLst>
          </p:cNvPr>
          <p:cNvSpPr txBox="1"/>
          <p:nvPr/>
        </p:nvSpPr>
        <p:spPr>
          <a:xfrm>
            <a:off x="234000" y="244625"/>
            <a:ext cx="2529869" cy="338554"/>
          </a:xfrm>
          <a:prstGeom prst="rect">
            <a:avLst/>
          </a:prstGeom>
          <a:noFill/>
        </p:spPr>
        <p:txBody>
          <a:bodyPr wrap="square" rtlCol="0">
            <a:spAutoFit/>
          </a:bodyPr>
          <a:lstStyle/>
          <a:p>
            <a:r>
              <a:rPr kumimoji="1" lang="ja-JP" altLang="en-US" sz="1600" b="1" dirty="0">
                <a:solidFill>
                  <a:srgbClr val="FFFFFF"/>
                </a:solidFill>
                <a:latin typeface="メイリオ" panose="020B0604030504040204" pitchFamily="50" charset="-128"/>
                <a:ea typeface="メイリオ" panose="020B0604030504040204" pitchFamily="50" charset="-128"/>
              </a:rPr>
              <a:t>令和元年１０月１日から</a:t>
            </a:r>
          </a:p>
        </p:txBody>
      </p:sp>
    </p:spTree>
    <p:extLst>
      <p:ext uri="{BB962C8B-B14F-4D97-AF65-F5344CB8AC3E}">
        <p14:creationId xmlns:p14="http://schemas.microsoft.com/office/powerpoint/2010/main" val="21340848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正方形/長方形 15"/>
          <p:cNvSpPr/>
          <p:nvPr/>
        </p:nvSpPr>
        <p:spPr>
          <a:xfrm>
            <a:off x="62074" y="3018565"/>
            <a:ext cx="6722218" cy="4379165"/>
          </a:xfrm>
          <a:prstGeom prst="rect">
            <a:avLst/>
          </a:prstGeom>
          <a:noFill/>
          <a:ln>
            <a:solidFill>
              <a:srgbClr val="00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p:cNvSpPr/>
          <p:nvPr/>
        </p:nvSpPr>
        <p:spPr>
          <a:xfrm>
            <a:off x="62074" y="332800"/>
            <a:ext cx="6722218" cy="2372730"/>
          </a:xfrm>
          <a:prstGeom prst="rect">
            <a:avLst/>
          </a:prstGeom>
          <a:noFill/>
          <a:ln>
            <a:solidFill>
              <a:srgbClr val="00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p:cNvSpPr txBox="1"/>
          <p:nvPr/>
        </p:nvSpPr>
        <p:spPr>
          <a:xfrm>
            <a:off x="102076" y="587620"/>
            <a:ext cx="6626210" cy="2054409"/>
          </a:xfrm>
          <a:prstGeom prst="rect">
            <a:avLst/>
          </a:prstGeom>
          <a:noFill/>
        </p:spPr>
        <p:txBody>
          <a:bodyPr wrap="square" rtlCol="0">
            <a:spAutoFit/>
          </a:bodyPr>
          <a:lstStyle/>
          <a:p>
            <a:pPr marL="180975" indent="-180975"/>
            <a:r>
              <a:rPr lang="en-US" altLang="ja-JP" sz="1600" b="1" dirty="0">
                <a:solidFill>
                  <a:srgbClr val="00CC66"/>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600" b="1" dirty="0">
                <a:solidFill>
                  <a:srgbClr val="00CC66"/>
                </a:solidFill>
                <a:latin typeface="メイリオ" panose="020B0604030504040204" pitchFamily="50" charset="-128"/>
                <a:ea typeface="メイリオ" panose="020B0604030504040204" pitchFamily="50" charset="-128"/>
                <a:cs typeface="メイリオ" panose="020B0604030504040204" pitchFamily="50" charset="-128"/>
              </a:rPr>
              <a:t>対象者・利用料</a:t>
            </a:r>
            <a:r>
              <a:rPr lang="en-US" altLang="ja-JP" sz="1600" b="1" dirty="0">
                <a:solidFill>
                  <a:srgbClr val="00CC66"/>
                </a:solidFill>
                <a:latin typeface="メイリオ" panose="020B0604030504040204" pitchFamily="50" charset="-128"/>
                <a:ea typeface="メイリオ" panose="020B0604030504040204" pitchFamily="50" charset="-128"/>
                <a:cs typeface="メイリオ" panose="020B0604030504040204" pitchFamily="50" charset="-128"/>
              </a:rPr>
              <a:t>】</a:t>
            </a:r>
          </a:p>
          <a:p>
            <a:pPr marL="180975" indent="-180975"/>
            <a:r>
              <a:rPr lang="ja-JP" altLang="en-US" sz="400" dirty="0">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400" dirty="0">
              <a:latin typeface="メイリオ" panose="020B0604030504040204" pitchFamily="50" charset="-128"/>
              <a:ea typeface="メイリオ" panose="020B0604030504040204" pitchFamily="50" charset="-128"/>
              <a:cs typeface="メイリオ" panose="020B0604030504040204" pitchFamily="50" charset="-128"/>
            </a:endParaRPr>
          </a:p>
          <a:p>
            <a:pPr marL="357188" indent="-357188"/>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　無償化の対象となるためには、七ヶ浜町から</a:t>
            </a:r>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「保育の必要性の認定」を受ける必要</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があります。</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442913" indent="-442913"/>
            <a:r>
              <a:rPr lang="ja-JP" altLang="en-US" sz="1050" dirty="0">
                <a:latin typeface="ＭＳ Ｐ明朝" panose="02020600040205080304" pitchFamily="18" charset="-128"/>
                <a:ea typeface="ＭＳ Ｐ明朝" panose="02020600040205080304" pitchFamily="18" charset="-128"/>
                <a:cs typeface="メイリオ" panose="020B0604030504040204" pitchFamily="50" charset="-128"/>
              </a:rPr>
              <a:t>　　（注）原則、通われている幼稚園を経由しての申請となります。「保育の必要性の認定」の要件については、就労等</a:t>
            </a:r>
            <a:endParaRPr lang="en-US" altLang="ja-JP" sz="1050" dirty="0">
              <a:latin typeface="ＭＳ Ｐ明朝" panose="02020600040205080304" pitchFamily="18" charset="-128"/>
              <a:ea typeface="ＭＳ Ｐ明朝" panose="02020600040205080304" pitchFamily="18" charset="-128"/>
              <a:cs typeface="メイリオ" panose="020B0604030504040204" pitchFamily="50" charset="-128"/>
            </a:endParaRPr>
          </a:p>
          <a:p>
            <a:pPr marL="442913" indent="-442913"/>
            <a:r>
              <a:rPr lang="ja-JP" altLang="en-US" sz="1050" dirty="0">
                <a:latin typeface="ＭＳ Ｐ明朝" panose="02020600040205080304" pitchFamily="18" charset="-128"/>
                <a:ea typeface="ＭＳ Ｐ明朝" panose="02020600040205080304" pitchFamily="18" charset="-128"/>
                <a:cs typeface="メイリオ" panose="020B0604030504040204" pitchFamily="50" charset="-128"/>
              </a:rPr>
              <a:t>　　　　　の要件（認可保育所の利用と同等の要件）がありますので、ご利用の施設または、七ヶ浜町子ども未来課に</a:t>
            </a:r>
            <a:r>
              <a:rPr lang="ja-JP" altLang="en-US" sz="1050" dirty="0" err="1">
                <a:latin typeface="ＭＳ Ｐ明朝" panose="02020600040205080304" pitchFamily="18" charset="-128"/>
                <a:ea typeface="ＭＳ Ｐ明朝" panose="02020600040205080304" pitchFamily="18" charset="-128"/>
                <a:cs typeface="メイリオ" panose="020B0604030504040204" pitchFamily="50" charset="-128"/>
              </a:rPr>
              <a:t>ご</a:t>
            </a:r>
            <a:endParaRPr lang="en-US" altLang="ja-JP" sz="1050" dirty="0">
              <a:latin typeface="ＭＳ Ｐ明朝" panose="02020600040205080304" pitchFamily="18" charset="-128"/>
              <a:ea typeface="ＭＳ Ｐ明朝" panose="02020600040205080304" pitchFamily="18" charset="-128"/>
              <a:cs typeface="メイリオ" panose="020B0604030504040204" pitchFamily="50" charset="-128"/>
            </a:endParaRPr>
          </a:p>
          <a:p>
            <a:pPr marL="442913" indent="-442913"/>
            <a:r>
              <a:rPr lang="ja-JP" altLang="en-US" sz="1050" dirty="0">
                <a:latin typeface="ＭＳ Ｐ明朝" panose="02020600040205080304" pitchFamily="18" charset="-128"/>
                <a:ea typeface="ＭＳ Ｐ明朝" panose="02020600040205080304" pitchFamily="18" charset="-128"/>
                <a:cs typeface="メイリオ" panose="020B0604030504040204" pitchFamily="50" charset="-128"/>
              </a:rPr>
              <a:t>　　　　　確認ください。</a:t>
            </a:r>
            <a:endParaRPr lang="en-US" altLang="ja-JP" sz="1050" dirty="0">
              <a:latin typeface="ＭＳ Ｐ明朝" panose="02020600040205080304" pitchFamily="18" charset="-128"/>
              <a:ea typeface="ＭＳ Ｐ明朝" panose="02020600040205080304" pitchFamily="18" charset="-128"/>
              <a:cs typeface="メイリオ" panose="020B0604030504040204" pitchFamily="50" charset="-128"/>
            </a:endParaRPr>
          </a:p>
          <a:p>
            <a:pPr marL="442913" indent="-442913"/>
            <a:endParaRPr lang="en-US" altLang="ja-JP" sz="1200" dirty="0">
              <a:latin typeface="ＭＳ Ｐ明朝" panose="02020600040205080304" pitchFamily="18" charset="-128"/>
              <a:ea typeface="ＭＳ Ｐ明朝" panose="02020600040205080304" pitchFamily="18" charset="-128"/>
              <a:cs typeface="メイリオ" panose="020B0604030504040204" pitchFamily="50" charset="-128"/>
            </a:endParaRPr>
          </a:p>
          <a:p>
            <a:pPr marL="442913" indent="-442913"/>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　幼稚園の利用に加え、</a:t>
            </a:r>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利用日数に応じて、最大月額</a:t>
            </a:r>
            <a:r>
              <a:rPr lang="en-US" altLang="ja-JP" sz="1600" b="1" dirty="0">
                <a:latin typeface="メイリオ" panose="020B0604030504040204" pitchFamily="50" charset="-128"/>
                <a:ea typeface="メイリオ" panose="020B0604030504040204" pitchFamily="50" charset="-128"/>
                <a:cs typeface="メイリオ" panose="020B0604030504040204" pitchFamily="50" charset="-128"/>
              </a:rPr>
              <a:t>11,300</a:t>
            </a:r>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円　までの範囲で預かり保育の利用料が無償化</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されます。</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 name="角丸四角形 5"/>
          <p:cNvSpPr/>
          <p:nvPr/>
        </p:nvSpPr>
        <p:spPr>
          <a:xfrm>
            <a:off x="179029" y="151180"/>
            <a:ext cx="4788000" cy="360000"/>
          </a:xfrm>
          <a:prstGeom prst="roundRect">
            <a:avLst>
              <a:gd name="adj" fmla="val 50000"/>
            </a:avLst>
          </a:prstGeom>
          <a:solidFill>
            <a:srgbClr val="00CC66"/>
          </a:solidFill>
          <a:ln w="76200" cmpd="thinThick">
            <a:solidFill>
              <a:srgbClr val="00CC66"/>
            </a:solid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endParaRPr lang="ja-JP" altLang="en-US" sz="1600" b="1" dirty="0">
              <a:latin typeface="HG丸ｺﾞｼｯｸM-PRO" panose="020F0600000000000000" pitchFamily="50" charset="-128"/>
              <a:ea typeface="HG丸ｺﾞｼｯｸM-PRO" panose="020F0600000000000000" pitchFamily="50" charset="-128"/>
            </a:endParaRPr>
          </a:p>
        </p:txBody>
      </p:sp>
      <p:sp>
        <p:nvSpPr>
          <p:cNvPr id="8" name="正方形/長方形 7"/>
          <p:cNvSpPr/>
          <p:nvPr/>
        </p:nvSpPr>
        <p:spPr>
          <a:xfrm>
            <a:off x="406269" y="173459"/>
            <a:ext cx="4756874" cy="380845"/>
          </a:xfrm>
          <a:prstGeom prst="rect">
            <a:avLst/>
          </a:prstGeom>
        </p:spPr>
        <p:txBody>
          <a:bodyPr wrap="square">
            <a:spAutoFit/>
          </a:bodyPr>
          <a:lstStyle/>
          <a:p>
            <a:r>
              <a:rPr lang="ja-JP" altLang="en-US"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幼稚園の預かり保育を利用する児童</a:t>
            </a:r>
            <a:endParaRPr lang="en-US" altLang="ja-JP" sz="9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角丸四角形 8"/>
          <p:cNvSpPr/>
          <p:nvPr/>
        </p:nvSpPr>
        <p:spPr>
          <a:xfrm>
            <a:off x="179029" y="2840374"/>
            <a:ext cx="4536000" cy="360000"/>
          </a:xfrm>
          <a:prstGeom prst="roundRect">
            <a:avLst>
              <a:gd name="adj" fmla="val 50000"/>
            </a:avLst>
          </a:prstGeom>
          <a:solidFill>
            <a:srgbClr val="00CC66"/>
          </a:solidFill>
          <a:ln w="76200" cmpd="thinThick">
            <a:solidFill>
              <a:srgbClr val="00CC66"/>
            </a:solid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endParaRPr lang="ja-JP" altLang="en-US" sz="1600" b="1" dirty="0">
              <a:latin typeface="HG丸ｺﾞｼｯｸM-PRO" panose="020F0600000000000000" pitchFamily="50" charset="-128"/>
              <a:ea typeface="HG丸ｺﾞｼｯｸM-PRO" panose="020F0600000000000000" pitchFamily="50" charset="-128"/>
            </a:endParaRPr>
          </a:p>
        </p:txBody>
      </p:sp>
      <p:sp>
        <p:nvSpPr>
          <p:cNvPr id="2" name="正方形/長方形 1"/>
          <p:cNvSpPr/>
          <p:nvPr/>
        </p:nvSpPr>
        <p:spPr>
          <a:xfrm>
            <a:off x="408156" y="2874166"/>
            <a:ext cx="4371975" cy="369332"/>
          </a:xfrm>
          <a:prstGeom prst="rect">
            <a:avLst/>
          </a:prstGeom>
        </p:spPr>
        <p:txBody>
          <a:bodyPr wrap="square">
            <a:spAutoFit/>
          </a:bodyPr>
          <a:lstStyle/>
          <a:p>
            <a:r>
              <a:rPr lang="ja-JP" altLang="en-US" b="1" dirty="0">
                <a:solidFill>
                  <a:schemeClr val="bg1"/>
                </a:solidFill>
                <a:latin typeface="メイリオ" panose="020B0604030504040204" pitchFamily="50" charset="-128"/>
                <a:ea typeface="メイリオ" panose="020B0604030504040204" pitchFamily="50" charset="-128"/>
              </a:rPr>
              <a:t>認可外保育施設等を利用する児童</a:t>
            </a:r>
          </a:p>
        </p:txBody>
      </p:sp>
      <p:sp>
        <p:nvSpPr>
          <p:cNvPr id="11" name="正方形/長方形 10"/>
          <p:cNvSpPr/>
          <p:nvPr/>
        </p:nvSpPr>
        <p:spPr>
          <a:xfrm>
            <a:off x="95933" y="3319691"/>
            <a:ext cx="6659341" cy="4078039"/>
          </a:xfrm>
          <a:prstGeom prst="rect">
            <a:avLst/>
          </a:prstGeom>
        </p:spPr>
        <p:txBody>
          <a:bodyPr wrap="square">
            <a:spAutoFit/>
          </a:bodyPr>
          <a:lstStyle/>
          <a:p>
            <a:pPr marL="180975" indent="-180975"/>
            <a:r>
              <a:rPr lang="en-US" altLang="ja-JP" sz="1600" b="1" dirty="0">
                <a:solidFill>
                  <a:srgbClr val="00CC66"/>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600" b="1" dirty="0">
                <a:solidFill>
                  <a:srgbClr val="00CC66"/>
                </a:solidFill>
                <a:latin typeface="メイリオ" panose="020B0604030504040204" pitchFamily="50" charset="-128"/>
                <a:ea typeface="メイリオ" panose="020B0604030504040204" pitchFamily="50" charset="-128"/>
                <a:cs typeface="メイリオ" panose="020B0604030504040204" pitchFamily="50" charset="-128"/>
              </a:rPr>
              <a:t>対象者・利用料</a:t>
            </a:r>
            <a:r>
              <a:rPr lang="en-US" altLang="ja-JP" sz="1600" b="1" dirty="0">
                <a:solidFill>
                  <a:srgbClr val="00CC66"/>
                </a:solidFill>
                <a:latin typeface="メイリオ" panose="020B0604030504040204" pitchFamily="50" charset="-128"/>
                <a:ea typeface="メイリオ" panose="020B0604030504040204" pitchFamily="50" charset="-128"/>
                <a:cs typeface="メイリオ" panose="020B0604030504040204" pitchFamily="50" charset="-128"/>
              </a:rPr>
              <a:t>】</a:t>
            </a:r>
          </a:p>
          <a:p>
            <a:pPr marL="180975" indent="-180975"/>
            <a:endParaRPr lang="en-US" altLang="ja-JP" sz="400" dirty="0">
              <a:latin typeface="メイリオ" panose="020B0604030504040204" pitchFamily="50" charset="-128"/>
              <a:ea typeface="メイリオ" panose="020B0604030504040204" pitchFamily="50" charset="-128"/>
              <a:cs typeface="メイリオ" panose="020B0604030504040204" pitchFamily="50" charset="-128"/>
            </a:endParaRPr>
          </a:p>
          <a:p>
            <a:pPr marL="357188" indent="-357188"/>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　無償化の対象となるためには、七ヶ浜町から</a:t>
            </a:r>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「保育の必要性の認定」を受ける必要</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があります。</a:t>
            </a:r>
            <a:endParaRPr lang="en-US" altLang="ja-JP" sz="800" dirty="0">
              <a:latin typeface="HGPｺﾞｼｯｸM" panose="020B0600000000000000" pitchFamily="50" charset="-128"/>
              <a:ea typeface="HGPｺﾞｼｯｸM" panose="020B0600000000000000" pitchFamily="50" charset="-128"/>
              <a:cs typeface="メイリオ" panose="020B0604030504040204" pitchFamily="50" charset="-128"/>
            </a:endParaRPr>
          </a:p>
          <a:p>
            <a:pPr marL="180975" indent="-180975"/>
            <a:r>
              <a:rPr lang="ja-JP" altLang="en-US" sz="1050" dirty="0">
                <a:latin typeface="ＭＳ Ｐ明朝" panose="02020600040205080304" pitchFamily="18" charset="-128"/>
                <a:ea typeface="ＭＳ Ｐ明朝" panose="02020600040205080304" pitchFamily="18" charset="-128"/>
                <a:cs typeface="メイリオ" panose="020B0604030504040204" pitchFamily="50" charset="-128"/>
              </a:rPr>
              <a:t>　　（注１）保育所、認定こども園等を利用できていない方が対象となります。</a:t>
            </a:r>
            <a:endParaRPr lang="en-US" altLang="ja-JP" sz="1050" dirty="0">
              <a:latin typeface="ＭＳ Ｐ明朝" panose="02020600040205080304" pitchFamily="18" charset="-128"/>
              <a:ea typeface="ＭＳ Ｐ明朝" panose="02020600040205080304" pitchFamily="18" charset="-128"/>
              <a:cs typeface="メイリオ" panose="020B0604030504040204" pitchFamily="50" charset="-128"/>
            </a:endParaRPr>
          </a:p>
          <a:p>
            <a:pPr marL="180975" indent="-180975"/>
            <a:r>
              <a:rPr lang="ja-JP" altLang="en-US" sz="1050" dirty="0">
                <a:latin typeface="ＭＳ Ｐ明朝" panose="02020600040205080304" pitchFamily="18" charset="-128"/>
                <a:ea typeface="ＭＳ Ｐ明朝" panose="02020600040205080304" pitchFamily="18" charset="-128"/>
                <a:cs typeface="メイリオ" panose="020B0604030504040204" pitchFamily="50" charset="-128"/>
              </a:rPr>
              <a:t>　　（注２）「保育の必要性の認定」の要件については、就労等の要件（認可保育所の利用と同等の要件）がありますの</a:t>
            </a:r>
            <a:endParaRPr lang="en-US" altLang="ja-JP" sz="1050" dirty="0">
              <a:latin typeface="ＭＳ Ｐ明朝" panose="02020600040205080304" pitchFamily="18" charset="-128"/>
              <a:ea typeface="ＭＳ Ｐ明朝" panose="02020600040205080304" pitchFamily="18" charset="-128"/>
              <a:cs typeface="メイリオ" panose="020B0604030504040204" pitchFamily="50" charset="-128"/>
            </a:endParaRPr>
          </a:p>
          <a:p>
            <a:pPr marL="180975" indent="-180975"/>
            <a:r>
              <a:rPr lang="ja-JP" altLang="en-US" sz="1050" dirty="0">
                <a:latin typeface="ＭＳ Ｐ明朝" panose="02020600040205080304" pitchFamily="18" charset="-128"/>
                <a:ea typeface="ＭＳ Ｐ明朝" panose="02020600040205080304" pitchFamily="18" charset="-128"/>
                <a:cs typeface="メイリオ" panose="020B0604030504040204" pitchFamily="50" charset="-128"/>
              </a:rPr>
              <a:t>　　　　　　で、七ヶ浜町子ども未来課にご確認ください。</a:t>
            </a:r>
            <a:endParaRPr lang="en-US" altLang="ja-JP" sz="1050" dirty="0">
              <a:latin typeface="ＭＳ Ｐ明朝" panose="02020600040205080304" pitchFamily="18" charset="-128"/>
              <a:ea typeface="ＭＳ Ｐ明朝" panose="02020600040205080304" pitchFamily="18" charset="-128"/>
              <a:cs typeface="メイリオ" panose="020B0604030504040204" pitchFamily="50" charset="-128"/>
            </a:endParaRPr>
          </a:p>
          <a:p>
            <a:pPr marL="180975" indent="-180975"/>
            <a:endParaRPr lang="en-US" altLang="ja-JP" sz="1200" dirty="0">
              <a:latin typeface="ＭＳ Ｐ明朝" panose="02020600040205080304" pitchFamily="18" charset="-128"/>
              <a:ea typeface="ＭＳ Ｐ明朝" panose="02020600040205080304" pitchFamily="18" charset="-128"/>
              <a:cs typeface="メイリオ" panose="020B0604030504040204" pitchFamily="50" charset="-128"/>
            </a:endParaRPr>
          </a:p>
          <a:p>
            <a:pPr marL="357188" indent="-357188"/>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　</a:t>
            </a:r>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３歳から５歳までの児童は、月額</a:t>
            </a:r>
            <a:r>
              <a:rPr lang="en-US" altLang="ja-JP" sz="1600" b="1" dirty="0">
                <a:latin typeface="メイリオ" panose="020B0604030504040204" pitchFamily="50" charset="-128"/>
                <a:ea typeface="メイリオ" panose="020B0604030504040204" pitchFamily="50" charset="-128"/>
                <a:cs typeface="メイリオ" panose="020B0604030504040204" pitchFamily="50" charset="-128"/>
              </a:rPr>
              <a:t>37,000</a:t>
            </a:r>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円まで、０歳から２歳までの住民税非課税世帯の児童は、月額</a:t>
            </a:r>
            <a:r>
              <a:rPr lang="en-US" altLang="ja-JP" sz="1600" b="1" dirty="0">
                <a:latin typeface="メイリオ" panose="020B0604030504040204" pitchFamily="50" charset="-128"/>
                <a:ea typeface="メイリオ" panose="020B0604030504040204" pitchFamily="50" charset="-128"/>
                <a:cs typeface="メイリオ" panose="020B0604030504040204" pitchFamily="50" charset="-128"/>
              </a:rPr>
              <a:t>42,000</a:t>
            </a:r>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万円まで</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の利用料が無償化されます。</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357188" indent="-357188"/>
            <a:endParaRPr lang="en-US" altLang="ja-JP" sz="1200" dirty="0">
              <a:latin typeface="ＭＳ Ｐ明朝" panose="02020600040205080304" pitchFamily="18" charset="-128"/>
              <a:ea typeface="ＭＳ Ｐ明朝" panose="02020600040205080304" pitchFamily="18" charset="-128"/>
              <a:cs typeface="メイリオ" panose="020B0604030504040204" pitchFamily="50" charset="-128"/>
            </a:endParaRPr>
          </a:p>
          <a:p>
            <a:pPr marL="180975" indent="-180975"/>
            <a:r>
              <a:rPr lang="en-US" altLang="ja-JP" sz="1600" b="1" dirty="0">
                <a:solidFill>
                  <a:srgbClr val="00CC66"/>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600" b="1" dirty="0">
                <a:solidFill>
                  <a:srgbClr val="00CC66"/>
                </a:solidFill>
                <a:latin typeface="メイリオ" panose="020B0604030504040204" pitchFamily="50" charset="-128"/>
                <a:ea typeface="メイリオ" panose="020B0604030504040204" pitchFamily="50" charset="-128"/>
                <a:cs typeface="メイリオ" panose="020B0604030504040204" pitchFamily="50" charset="-128"/>
              </a:rPr>
              <a:t>対象となる施設・事業</a:t>
            </a:r>
            <a:r>
              <a:rPr lang="en-US" altLang="ja-JP" sz="1600" b="1" dirty="0">
                <a:solidFill>
                  <a:srgbClr val="00CC66"/>
                </a:solidFill>
                <a:latin typeface="メイリオ" panose="020B0604030504040204" pitchFamily="50" charset="-128"/>
                <a:ea typeface="メイリオ" panose="020B0604030504040204" pitchFamily="50" charset="-128"/>
                <a:cs typeface="メイリオ" panose="020B0604030504040204" pitchFamily="50" charset="-128"/>
              </a:rPr>
              <a:t>】</a:t>
            </a:r>
          </a:p>
          <a:p>
            <a:pPr marL="357188" indent="-357188"/>
            <a:endParaRPr lang="en-US" altLang="ja-JP" sz="400" dirty="0">
              <a:latin typeface="メイリオ" panose="020B0604030504040204" pitchFamily="50" charset="-128"/>
              <a:ea typeface="メイリオ" panose="020B0604030504040204" pitchFamily="50" charset="-128"/>
              <a:cs typeface="メイリオ" panose="020B0604030504040204" pitchFamily="50" charset="-128"/>
            </a:endParaRPr>
          </a:p>
          <a:p>
            <a:pPr marL="357188" indent="-357188"/>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　</a:t>
            </a:r>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認可外保育施設に加え、一時預かり事業、病児保育事業、　ファミリー・サポート・センター事業</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を対象とします。</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442913" indent="-442913"/>
            <a:r>
              <a:rPr lang="ja-JP" altLang="en-US" sz="1100" dirty="0">
                <a:latin typeface="ＭＳ Ｐ明朝" panose="02020600040205080304" pitchFamily="18" charset="-128"/>
                <a:ea typeface="ＭＳ Ｐ明朝" panose="02020600040205080304" pitchFamily="18" charset="-128"/>
                <a:cs typeface="メイリオ" panose="020B0604030504040204" pitchFamily="50" charset="-128"/>
              </a:rPr>
              <a:t>　　（注１）認可外保育施設とは、一般的な認可外保育施設、地方自治体独自の認証保育施設、ベビーシッター、</a:t>
            </a:r>
            <a:endParaRPr lang="en-US" altLang="ja-JP" sz="1100" dirty="0">
              <a:latin typeface="ＭＳ Ｐ明朝" panose="02020600040205080304" pitchFamily="18" charset="-128"/>
              <a:ea typeface="ＭＳ Ｐ明朝" panose="02020600040205080304" pitchFamily="18" charset="-128"/>
              <a:cs typeface="メイリオ" panose="020B0604030504040204" pitchFamily="50" charset="-128"/>
            </a:endParaRPr>
          </a:p>
          <a:p>
            <a:pPr marL="442913" indent="-442913"/>
            <a:r>
              <a:rPr lang="ja-JP" altLang="en-US" sz="1100" dirty="0">
                <a:latin typeface="ＭＳ Ｐ明朝" panose="02020600040205080304" pitchFamily="18" charset="-128"/>
                <a:ea typeface="ＭＳ Ｐ明朝" panose="02020600040205080304" pitchFamily="18" charset="-128"/>
                <a:cs typeface="メイリオ" panose="020B0604030504040204" pitchFamily="50" charset="-128"/>
              </a:rPr>
              <a:t>　　　　　　認可外の事業所内保育等を指します。</a:t>
            </a:r>
            <a:endParaRPr lang="en-US" altLang="ja-JP" sz="1100" dirty="0">
              <a:latin typeface="ＭＳ Ｐ明朝" panose="02020600040205080304" pitchFamily="18" charset="-128"/>
              <a:ea typeface="ＭＳ Ｐ明朝" panose="02020600040205080304" pitchFamily="18" charset="-128"/>
              <a:cs typeface="メイリオ" panose="020B0604030504040204" pitchFamily="50" charset="-128"/>
            </a:endParaRPr>
          </a:p>
          <a:p>
            <a:pPr marL="442913" indent="-442913"/>
            <a:r>
              <a:rPr lang="ja-JP" altLang="en-US" sz="1100" dirty="0">
                <a:latin typeface="ＭＳ Ｐ明朝" panose="02020600040205080304" pitchFamily="18" charset="-128"/>
                <a:ea typeface="ＭＳ Ｐ明朝" panose="02020600040205080304" pitchFamily="18" charset="-128"/>
              </a:rPr>
              <a:t>　　（注２）無償化の対象となる認可外保育施設は、都道府県等に届出を行い、国が定める基準を満たすことが</a:t>
            </a:r>
            <a:endParaRPr lang="en-US" altLang="ja-JP" sz="1100" dirty="0">
              <a:latin typeface="ＭＳ Ｐ明朝" panose="02020600040205080304" pitchFamily="18" charset="-128"/>
              <a:ea typeface="ＭＳ Ｐ明朝" panose="02020600040205080304" pitchFamily="18" charset="-128"/>
            </a:endParaRPr>
          </a:p>
          <a:p>
            <a:pPr marL="442913" indent="-442913"/>
            <a:r>
              <a:rPr lang="ja-JP" altLang="en-US" sz="1100" dirty="0">
                <a:latin typeface="ＭＳ Ｐ明朝" panose="02020600040205080304" pitchFamily="18" charset="-128"/>
                <a:ea typeface="ＭＳ Ｐ明朝" panose="02020600040205080304" pitchFamily="18" charset="-128"/>
              </a:rPr>
              <a:t>　　　　　　必要です。ただし、基準を満たしていない場合でも無償化の対象とする５年間の猶予期間を設けます。</a:t>
            </a:r>
            <a:endParaRPr lang="en-US" altLang="ja-JP" sz="1100" dirty="0">
              <a:latin typeface="ＭＳ Ｐ明朝" panose="02020600040205080304" pitchFamily="18" charset="-128"/>
              <a:ea typeface="ＭＳ Ｐ明朝" panose="02020600040205080304" pitchFamily="18" charset="-128"/>
            </a:endParaRPr>
          </a:p>
        </p:txBody>
      </p:sp>
      <p:sp>
        <p:nvSpPr>
          <p:cNvPr id="4" name="正方形/長方形 3"/>
          <p:cNvSpPr/>
          <p:nvPr/>
        </p:nvSpPr>
        <p:spPr>
          <a:xfrm>
            <a:off x="0" y="9264471"/>
            <a:ext cx="6858000" cy="641529"/>
          </a:xfrm>
          <a:prstGeom prst="rect">
            <a:avLst/>
          </a:prstGeom>
          <a:solidFill>
            <a:srgbClr val="00CC66"/>
          </a:solidFill>
          <a:ln>
            <a:solidFill>
              <a:srgbClr val="00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t>問い合わせ先：七ヶ浜町子ども未来課　　℡　０２２－３５７－７４５４</a:t>
            </a:r>
            <a:endParaRPr kumimoji="1" lang="ja-JP" altLang="en-US" dirty="0"/>
          </a:p>
        </p:txBody>
      </p:sp>
      <p:sp>
        <p:nvSpPr>
          <p:cNvPr id="17" name="正方形/長方形 16"/>
          <p:cNvSpPr/>
          <p:nvPr/>
        </p:nvSpPr>
        <p:spPr>
          <a:xfrm>
            <a:off x="57612" y="7484645"/>
            <a:ext cx="6722218" cy="1681122"/>
          </a:xfrm>
          <a:prstGeom prst="rect">
            <a:avLst/>
          </a:prstGeom>
          <a:noFill/>
          <a:ln>
            <a:solidFill>
              <a:srgbClr val="00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ボックス 18"/>
          <p:cNvSpPr txBox="1"/>
          <p:nvPr/>
        </p:nvSpPr>
        <p:spPr>
          <a:xfrm>
            <a:off x="102076" y="7534520"/>
            <a:ext cx="6626210" cy="1508105"/>
          </a:xfrm>
          <a:prstGeom prst="rect">
            <a:avLst/>
          </a:prstGeom>
          <a:noFill/>
        </p:spPr>
        <p:txBody>
          <a:bodyPr wrap="square" rtlCol="0">
            <a:spAutoFit/>
          </a:bodyPr>
          <a:lstStyle/>
          <a:p>
            <a:pPr marL="180975" indent="-180975"/>
            <a:r>
              <a:rPr lang="en-US" altLang="ja-JP" sz="1600" b="1" dirty="0">
                <a:solidFill>
                  <a:srgbClr val="00CC66"/>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600" b="1" dirty="0">
                <a:solidFill>
                  <a:srgbClr val="00CC66"/>
                </a:solidFill>
                <a:latin typeface="メイリオ" panose="020B0604030504040204" pitchFamily="50" charset="-128"/>
                <a:ea typeface="メイリオ" panose="020B0604030504040204" pitchFamily="50" charset="-128"/>
                <a:cs typeface="メイリオ" panose="020B0604030504040204" pitchFamily="50" charset="-128"/>
              </a:rPr>
              <a:t>請求について</a:t>
            </a:r>
            <a:r>
              <a:rPr lang="en-US" altLang="ja-JP" sz="1600" b="1" dirty="0">
                <a:solidFill>
                  <a:srgbClr val="00CC66"/>
                </a:solidFill>
                <a:latin typeface="メイリオ" panose="020B0604030504040204" pitchFamily="50" charset="-128"/>
                <a:ea typeface="メイリオ" panose="020B0604030504040204" pitchFamily="50" charset="-128"/>
                <a:cs typeface="メイリオ" panose="020B0604030504040204" pitchFamily="50" charset="-128"/>
              </a:rPr>
              <a:t>】</a:t>
            </a:r>
          </a:p>
          <a:p>
            <a:pPr marL="180975" indent="-180975"/>
            <a:endParaRPr lang="en-US" altLang="ja-JP" sz="1200" dirty="0">
              <a:solidFill>
                <a:srgbClr val="00CC66"/>
              </a:solidFill>
              <a:latin typeface="ＭＳ Ｐ明朝" panose="02020600040205080304" pitchFamily="18" charset="-128"/>
              <a:ea typeface="ＭＳ Ｐ明朝" panose="02020600040205080304" pitchFamily="18" charset="-128"/>
              <a:cs typeface="メイリオ" panose="020B0604030504040204" pitchFamily="50" charset="-128"/>
            </a:endParaRPr>
          </a:p>
          <a:p>
            <a:pPr marL="285750" indent="-285750">
              <a:buFont typeface="Wingdings" panose="05000000000000000000" pitchFamily="2" charset="2"/>
              <a:buChar char="n"/>
            </a:pPr>
            <a:r>
              <a:rPr lang="zh-TW" altLang="en-US" sz="1600" dirty="0">
                <a:latin typeface="メイリオ" panose="020B0604030504040204" pitchFamily="50" charset="-128"/>
                <a:ea typeface="メイリオ" panose="020B0604030504040204" pitchFamily="50" charset="-128"/>
                <a:cs typeface="メイリオ" panose="020B0604030504040204" pitchFamily="50" charset="-128"/>
              </a:rPr>
              <a:t>施設等利用費請求書</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に、利用施設が発行する、特定子ども・子育て支援の提供に係る領収証及び提供証明書を添付し請求してください。</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285750" indent="-285750">
              <a:buFont typeface="Wingdings" panose="05000000000000000000" pitchFamily="2" charset="2"/>
              <a:buChar char="n"/>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請求書の提出については、内容により提出方法が異なりますので、ご利用の施設または、七ヶ浜町子ども未来課にご確認ください。</a:t>
            </a:r>
          </a:p>
        </p:txBody>
      </p:sp>
    </p:spTree>
    <p:extLst>
      <p:ext uri="{BB962C8B-B14F-4D97-AF65-F5344CB8AC3E}">
        <p14:creationId xmlns:p14="http://schemas.microsoft.com/office/powerpoint/2010/main" val="22303637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Rectangle 163">
            <a:extLst>
              <a:ext uri="{FF2B5EF4-FFF2-40B4-BE49-F238E27FC236}">
                <a16:creationId xmlns:a16="http://schemas.microsoft.com/office/drawing/2014/main" id="{09E3D90D-5ED4-6558-E892-BE8A7DEBA2E1}"/>
              </a:ext>
            </a:extLst>
          </p:cNvPr>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pic>
        <p:nvPicPr>
          <p:cNvPr id="4" name="図 3">
            <a:extLst>
              <a:ext uri="{FF2B5EF4-FFF2-40B4-BE49-F238E27FC236}">
                <a16:creationId xmlns:a16="http://schemas.microsoft.com/office/drawing/2014/main" id="{EE0B4467-A28C-BB81-F46C-1F86A1CBFB9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9382" y="256309"/>
            <a:ext cx="6858000" cy="8559209"/>
          </a:xfrm>
          <a:prstGeom prst="rect">
            <a:avLst/>
          </a:prstGeom>
        </p:spPr>
      </p:pic>
    </p:spTree>
    <p:extLst>
      <p:ext uri="{BB962C8B-B14F-4D97-AF65-F5344CB8AC3E}">
        <p14:creationId xmlns:p14="http://schemas.microsoft.com/office/powerpoint/2010/main" val="3327172614"/>
      </p:ext>
    </p:extLst>
  </p:cSld>
  <p:clrMapOvr>
    <a:masterClrMapping/>
  </p:clrMapOvr>
</p:sld>
</file>

<file path=ppt/theme/theme1.xml><?xml version="1.0" encoding="utf-8"?>
<a:theme xmlns:a="http://schemas.openxmlformats.org/drawingml/2006/main" name="Office テーマ">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56</TotalTime>
  <Words>959</Words>
  <Application>Microsoft Office PowerPoint</Application>
  <PresentationFormat>A4 210 x 297 mm</PresentationFormat>
  <Paragraphs>60</Paragraphs>
  <Slides>3</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3</vt:i4>
      </vt:variant>
    </vt:vector>
  </HeadingPairs>
  <TitlesOfParts>
    <vt:vector size="12" baseType="lpstr">
      <vt:lpstr>HGPｺﾞｼｯｸM</vt:lpstr>
      <vt:lpstr>HG丸ｺﾞｼｯｸM-PRO</vt:lpstr>
      <vt:lpstr>ＭＳ Ｐ明朝</vt:lpstr>
      <vt:lpstr>メイリオ</vt:lpstr>
      <vt:lpstr>Arial</vt:lpstr>
      <vt:lpstr>Calibri</vt:lpstr>
      <vt:lpstr>Calibri Light</vt:lpstr>
      <vt:lpstr>Wingdings</vt:lpstr>
      <vt:lpstr>Office テーマ</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渡邉 有佳子</dc:creator>
  <cp:lastModifiedBy>鈴木　千鶴</cp:lastModifiedBy>
  <cp:revision>9</cp:revision>
  <dcterms:created xsi:type="dcterms:W3CDTF">2018-09-26T06:07:55Z</dcterms:created>
  <dcterms:modified xsi:type="dcterms:W3CDTF">2026-09-11T04:39:15Z</dcterms:modified>
</cp:coreProperties>
</file>